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34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962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7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42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252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20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9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8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15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9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32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A626B-5C73-4B05-BAE8-186E62897149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003DA50-6661-463B-8780-10D8D3D4909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33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FD1F-6FFE-442E-BF41-AA50AF255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Life in Industrial America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2DC49-48A5-4749-96FD-1F60863F6A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American Yawp, Chapter 18</a:t>
            </a:r>
          </a:p>
        </p:txBody>
      </p:sp>
    </p:spTree>
    <p:extLst>
      <p:ext uri="{BB962C8B-B14F-4D97-AF65-F5344CB8AC3E}">
        <p14:creationId xmlns:p14="http://schemas.microsoft.com/office/powerpoint/2010/main" val="299542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AAEDC-CCD2-491F-A0C5-2731EE92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&amp; technological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0B27E-6A9C-4872-BAA4-AF88781DF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Railroads</a:t>
            </a:r>
          </a:p>
          <a:p>
            <a:pPr lvl="1"/>
            <a:r>
              <a:rPr lang="en-US" dirty="0"/>
              <a:t>Created great concentrations of capital</a:t>
            </a:r>
          </a:p>
          <a:p>
            <a:pPr lvl="1"/>
            <a:r>
              <a:rPr lang="en-US" dirty="0"/>
              <a:t>Generated first corporations</a:t>
            </a:r>
          </a:p>
          <a:p>
            <a:pPr lvl="1"/>
            <a:r>
              <a:rPr lang="en-US" dirty="0"/>
              <a:t>Made the first vast fortunes</a:t>
            </a:r>
          </a:p>
          <a:p>
            <a:pPr lvl="1"/>
            <a:r>
              <a:rPr lang="en-US" dirty="0"/>
              <a:t>Defined the Gilded Age</a:t>
            </a:r>
          </a:p>
          <a:p>
            <a:pPr lvl="1"/>
            <a:r>
              <a:rPr lang="en-US" dirty="0"/>
              <a:t>Unleashed labor demands that united farmers and immigrants</a:t>
            </a:r>
          </a:p>
          <a:p>
            <a:pPr lvl="1"/>
            <a:r>
              <a:rPr lang="en-US" dirty="0"/>
              <a:t>Linked towns and cities</a:t>
            </a:r>
          </a:p>
          <a:p>
            <a:pPr lvl="1"/>
            <a:r>
              <a:rPr lang="en-US" dirty="0"/>
              <a:t>Mileage tripled in the 20 years after the outbreak of the Civil War</a:t>
            </a:r>
          </a:p>
          <a:p>
            <a:pPr lvl="1"/>
            <a:r>
              <a:rPr lang="en-US" dirty="0"/>
              <a:t>Mileage tripled again in the four decades after the Civil War</a:t>
            </a:r>
          </a:p>
        </p:txBody>
      </p:sp>
    </p:spTree>
    <p:extLst>
      <p:ext uri="{BB962C8B-B14F-4D97-AF65-F5344CB8AC3E}">
        <p14:creationId xmlns:p14="http://schemas.microsoft.com/office/powerpoint/2010/main" val="3158059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98FF-DB93-4C7A-869F-40FD8146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&amp; technological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90DA4-25E9-44CD-A232-3728CF99F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Railroads</a:t>
            </a:r>
          </a:p>
          <a:p>
            <a:pPr lvl="1"/>
            <a:r>
              <a:rPr lang="en-US" dirty="0"/>
              <a:t>Influenced the creation of time zones</a:t>
            </a:r>
          </a:p>
          <a:p>
            <a:pPr lvl="1"/>
            <a:r>
              <a:rPr lang="en-US" dirty="0"/>
              <a:t>Gave industrialists access to remote markets</a:t>
            </a:r>
          </a:p>
          <a:p>
            <a:pPr lvl="1"/>
            <a:r>
              <a:rPr lang="en-US" dirty="0"/>
              <a:t>Opened the American West</a:t>
            </a:r>
          </a:p>
          <a:p>
            <a:pPr lvl="1"/>
            <a:r>
              <a:rPr lang="en-US" dirty="0"/>
              <a:t>Railroad companies were the nation’s largest businesses</a:t>
            </a:r>
          </a:p>
          <a:p>
            <a:pPr lvl="1"/>
            <a:r>
              <a:rPr lang="en-US" dirty="0"/>
              <a:t>Their national operations demanded the creation of new corporate organizations, advanced management techniques, vast sums of capital</a:t>
            </a:r>
          </a:p>
          <a:p>
            <a:pPr lvl="1"/>
            <a:r>
              <a:rPr lang="en-US" dirty="0"/>
              <a:t>Created a national market, national economy, new national culture</a:t>
            </a:r>
          </a:p>
          <a:p>
            <a:pPr lvl="1"/>
            <a:r>
              <a:rPr lang="en-US" dirty="0"/>
              <a:t>Federal, state, and local governments offered handouts to create the national rail networks</a:t>
            </a:r>
          </a:p>
        </p:txBody>
      </p:sp>
    </p:spTree>
    <p:extLst>
      <p:ext uri="{BB962C8B-B14F-4D97-AF65-F5344CB8AC3E}">
        <p14:creationId xmlns:p14="http://schemas.microsoft.com/office/powerpoint/2010/main" val="4198611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8A85D-75F6-4A6C-9B8E-78C65E5E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&amp; technological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97B86-04C6-4FA3-9AF3-D91BFC5AC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Railroads</a:t>
            </a:r>
          </a:p>
          <a:p>
            <a:pPr lvl="1"/>
            <a:r>
              <a:rPr lang="en-US" dirty="0"/>
              <a:t>Republican Party passed legislation granting vast subsidies</a:t>
            </a:r>
          </a:p>
          <a:p>
            <a:pPr lvl="1"/>
            <a:r>
              <a:rPr lang="en-US" dirty="0"/>
              <a:t>Millions of acres of land and millions of dollars worth of government bonds were given to build the transcontinental railroads</a:t>
            </a:r>
          </a:p>
          <a:p>
            <a:r>
              <a:rPr lang="en-US" dirty="0"/>
              <a:t>Railroad construction drove economic development, new means of production forced new systems of labor</a:t>
            </a:r>
          </a:p>
          <a:p>
            <a:r>
              <a:rPr lang="en-US" dirty="0"/>
              <a:t>Organized labor unions formed to fight for a growing working class</a:t>
            </a:r>
          </a:p>
        </p:txBody>
      </p:sp>
    </p:spTree>
    <p:extLst>
      <p:ext uri="{BB962C8B-B14F-4D97-AF65-F5344CB8AC3E}">
        <p14:creationId xmlns:p14="http://schemas.microsoft.com/office/powerpoint/2010/main" val="3236376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21A32-D9CD-4367-84EE-535104C70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Industrialization &amp; technological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95659-D348-45C6-A2C6-EFDA10BC4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Growth of economic enterprises disconnected owners from employees and day-to-day business operations</a:t>
            </a:r>
          </a:p>
          <a:p>
            <a:pPr lvl="1"/>
            <a:r>
              <a:rPr lang="en-US" dirty="0"/>
              <a:t>Owners turned to managers</a:t>
            </a:r>
          </a:p>
          <a:p>
            <a:pPr lvl="1"/>
            <a:r>
              <a:rPr lang="en-US" dirty="0"/>
              <a:t>Educated bureaucrats swelled the ranks of an emerging middle class</a:t>
            </a:r>
          </a:p>
          <a:p>
            <a:r>
              <a:rPr lang="en-US" dirty="0"/>
              <a:t>Cities knit together urban consumers and rural producers into a single national market</a:t>
            </a:r>
          </a:p>
          <a:p>
            <a:r>
              <a:rPr lang="en-US" dirty="0"/>
              <a:t>September 1878: Thomas Edison announced a new line of research and development</a:t>
            </a:r>
          </a:p>
          <a:p>
            <a:pPr lvl="1"/>
            <a:r>
              <a:rPr lang="en-US" dirty="0"/>
              <a:t>Electric power</a:t>
            </a:r>
          </a:p>
          <a:p>
            <a:pPr lvl="1"/>
            <a:r>
              <a:rPr lang="en-US" dirty="0"/>
              <a:t>Lighting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283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AEAFA-97F2-4CFD-9750-0B93DE5C2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Immigration and urbanization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8F9DE-5247-4E93-B015-5331A04AC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1870-1920: over 25,000,000 immigrants arrived in the U.S. (e.g., Italians, Poles, Eastern European Jews)</a:t>
            </a:r>
          </a:p>
          <a:p>
            <a:r>
              <a:rPr lang="en-US" dirty="0"/>
              <a:t>Immigrant workers labored in large industrial complexes producing goods (e.g., steel, textiles, food products)</a:t>
            </a:r>
          </a:p>
          <a:p>
            <a:r>
              <a:rPr lang="en-US" dirty="0"/>
              <a:t>Immigrants from specific countries often clustered together in ethnic neighborhoods</a:t>
            </a:r>
          </a:p>
          <a:p>
            <a:pPr lvl="1"/>
            <a:r>
              <a:rPr lang="en-US" dirty="0"/>
              <a:t>Formed organizations and societies (e.g., Italian Workmen’s Clubs, Eastern European Jewish mutual aid societies, Polish Catholic churches) to ease transition to America</a:t>
            </a:r>
          </a:p>
          <a:p>
            <a:pPr lvl="1"/>
            <a:r>
              <a:rPr lang="en-US" dirty="0"/>
              <a:t>Published newspapers in dozens of languages</a:t>
            </a:r>
          </a:p>
          <a:p>
            <a:pPr lvl="1"/>
            <a:r>
              <a:rPr lang="en-US" dirty="0"/>
              <a:t>Purchased spaces to maintain their arts, languages, traditions</a:t>
            </a:r>
          </a:p>
          <a:p>
            <a:pPr lvl="1"/>
            <a:r>
              <a:rPr lang="en-US" dirty="0"/>
              <a:t>Urban political machines operated as a kind of mutual aid society</a:t>
            </a:r>
          </a:p>
          <a:p>
            <a:r>
              <a:rPr lang="en-US" dirty="0"/>
              <a:t>Urban population exploded, many immigrants found themselves trapped in crowded, crime-ridden slums</a:t>
            </a:r>
          </a:p>
        </p:txBody>
      </p:sp>
    </p:spTree>
    <p:extLst>
      <p:ext uri="{BB962C8B-B14F-4D97-AF65-F5344CB8AC3E}">
        <p14:creationId xmlns:p14="http://schemas.microsoft.com/office/powerpoint/2010/main" val="1326806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B57F1-C0A1-4720-8FFE-8A5663DF3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17771"/>
            <a:ext cx="9603275" cy="1049235"/>
          </a:xfrm>
        </p:spPr>
        <p:txBody>
          <a:bodyPr/>
          <a:lstStyle/>
          <a:p>
            <a:r>
              <a:rPr lang="en-US" dirty="0"/>
              <a:t>The new south and the problem of 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50D39-D4EB-4BA1-9CA0-B5F1FBA60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When Reconstruction regimes attempted to grant freed people full citizenship rights, anxious whites lashed out</a:t>
            </a:r>
          </a:p>
          <a:p>
            <a:pPr lvl="1"/>
            <a:r>
              <a:rPr lang="en-US" dirty="0"/>
              <a:t>Organized terrorist organizations (e.g., Ku Klux Klan)</a:t>
            </a:r>
          </a:p>
          <a:p>
            <a:pPr lvl="1"/>
            <a:r>
              <a:rPr lang="en-US" dirty="0"/>
              <a:t>Political corruption</a:t>
            </a:r>
          </a:p>
          <a:p>
            <a:pPr lvl="1"/>
            <a:r>
              <a:rPr lang="en-US" dirty="0"/>
              <a:t>Economic exploitation</a:t>
            </a:r>
          </a:p>
          <a:p>
            <a:pPr lvl="1"/>
            <a:r>
              <a:rPr lang="en-US" dirty="0"/>
              <a:t>Violent intimidation</a:t>
            </a:r>
          </a:p>
          <a:p>
            <a:r>
              <a:rPr lang="en-US" dirty="0"/>
              <a:t>White southerners took back control of state and local governments</a:t>
            </a:r>
          </a:p>
          <a:p>
            <a:pPr lvl="1"/>
            <a:r>
              <a:rPr lang="en-US" dirty="0"/>
              <a:t>Used their power to disenfranchise African Americans</a:t>
            </a:r>
          </a:p>
          <a:p>
            <a:pPr lvl="1"/>
            <a:r>
              <a:rPr lang="en-US" dirty="0"/>
              <a:t>Passed “Jim Crow” laws segregating schools, transportation, employment, various public and private facilities</a:t>
            </a:r>
          </a:p>
        </p:txBody>
      </p:sp>
    </p:spTree>
    <p:extLst>
      <p:ext uri="{BB962C8B-B14F-4D97-AF65-F5344CB8AC3E}">
        <p14:creationId xmlns:p14="http://schemas.microsoft.com/office/powerpoint/2010/main" val="2032901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BA9D2-EC19-4247-AE7F-FBD6558D7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south and the problem of 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1D80B-0798-4FD0-8916-7EF29F809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Lynchings</a:t>
            </a:r>
            <a:endParaRPr lang="en-US" dirty="0"/>
          </a:p>
          <a:p>
            <a:pPr lvl="1"/>
            <a:r>
              <a:rPr lang="en-US" dirty="0"/>
              <a:t>Extralegal murder of individuals by vigilantes</a:t>
            </a:r>
          </a:p>
          <a:p>
            <a:pPr lvl="1"/>
            <a:r>
              <a:rPr lang="en-US" dirty="0"/>
              <a:t>White mobs murdered ~ 5,000 African Americans between 1880s and 1950s</a:t>
            </a:r>
          </a:p>
          <a:p>
            <a:pPr lvl="1"/>
            <a:r>
              <a:rPr lang="en-US" dirty="0"/>
              <a:t>Not just murder but a ritual</a:t>
            </a:r>
          </a:p>
          <a:p>
            <a:pPr lvl="1"/>
            <a:r>
              <a:rPr lang="en-US" dirty="0"/>
              <a:t>Victims were hanged, mutilated, burned alive, shot</a:t>
            </a:r>
          </a:p>
          <a:p>
            <a:pPr lvl="1"/>
            <a:r>
              <a:rPr lang="en-US" dirty="0"/>
              <a:t>Could become carnivals, spectacles attended by thousands of spectators</a:t>
            </a:r>
          </a:p>
          <a:p>
            <a:pPr lvl="1"/>
            <a:r>
              <a:rPr lang="en-US" dirty="0"/>
              <a:t>Most frequent in the Cotton Belt of the Lower South (Mississippi and Georgia had the greatest number)</a:t>
            </a:r>
          </a:p>
          <a:p>
            <a:pPr lvl="1"/>
            <a:r>
              <a:rPr lang="en-US" dirty="0"/>
              <a:t>Prominent southerners openly supported lynching (e.g., Rebecca Latimer Felton, first woman to serve in the U.S. Senate, South Carolina Governor Coleman </a:t>
            </a:r>
            <a:r>
              <a:rPr lang="en-US" dirty="0" err="1"/>
              <a:t>Blease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30908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402F8-E751-45BB-BF9C-51326D4B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south and the problem of 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2584-1EAE-44CC-8FB1-7A6F92384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Lynching</a:t>
            </a:r>
          </a:p>
          <a:p>
            <a:pPr lvl="1"/>
            <a:r>
              <a:rPr lang="en-US" dirty="0"/>
              <a:t>Black activists and white allies worked to outlaw lynching (e.g., Ida B. Wells, Tuskegee Institute, NAACP)</a:t>
            </a:r>
          </a:p>
          <a:p>
            <a:pPr lvl="1"/>
            <a:r>
              <a:rPr lang="en-US" dirty="0"/>
              <a:t>1918: Representative Leonidas Dyer (Missouri) introduced federal anti-lynching legislation (the Dyer Bill) but was never passed</a:t>
            </a:r>
          </a:p>
          <a:p>
            <a:r>
              <a:rPr lang="en-US" dirty="0"/>
              <a:t>Discrimination in employment and housing, legal segregation of public and private life reflected the rise of a new Jim Crow South</a:t>
            </a:r>
          </a:p>
          <a:p>
            <a:pPr lvl="1"/>
            <a:r>
              <a:rPr lang="en-US" dirty="0"/>
              <a:t>Southern states and municipalities enforced racial segregation in public places and in private lives (e.g., coach laws, schools, stores, theaters, restaurants, bathrooms, social life)</a:t>
            </a:r>
          </a:p>
          <a:p>
            <a:pPr lvl="1"/>
            <a:r>
              <a:rPr lang="en-US" dirty="0"/>
              <a:t>Miscegenation laws regulated against the marriage of interracial couples</a:t>
            </a:r>
          </a:p>
          <a:p>
            <a:pPr lvl="1"/>
            <a:r>
              <a:rPr lang="en-US" dirty="0"/>
              <a:t>Justified lynching to police the racial divide</a:t>
            </a:r>
          </a:p>
        </p:txBody>
      </p:sp>
    </p:spTree>
    <p:extLst>
      <p:ext uri="{BB962C8B-B14F-4D97-AF65-F5344CB8AC3E}">
        <p14:creationId xmlns:p14="http://schemas.microsoft.com/office/powerpoint/2010/main" val="2505867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934A5-3E75-4BDE-915B-E5178BC8F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south and the problem of 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B0C4A-9C10-4710-9C07-8980B28D4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1890-1908: southern states implemented legal (de jure) disfranchisement</a:t>
            </a:r>
          </a:p>
          <a:p>
            <a:pPr lvl="1"/>
            <a:r>
              <a:rPr lang="en-US" dirty="0"/>
              <a:t>Literacy tests</a:t>
            </a:r>
          </a:p>
          <a:p>
            <a:pPr lvl="1"/>
            <a:r>
              <a:rPr lang="en-US" dirty="0"/>
              <a:t>Poll taxes</a:t>
            </a:r>
          </a:p>
          <a:p>
            <a:r>
              <a:rPr lang="en-US" dirty="0"/>
              <a:t>New South boosters struggled to wrench the South into the modern world</a:t>
            </a:r>
          </a:p>
          <a:p>
            <a:pPr lvl="1"/>
            <a:r>
              <a:rPr lang="en-US" dirty="0"/>
              <a:t>Railroads became their focus</a:t>
            </a:r>
          </a:p>
          <a:p>
            <a:pPr lvl="1"/>
            <a:r>
              <a:rPr lang="en-US" dirty="0"/>
              <a:t>Campaigned for construction of new hard-surfaced roads</a:t>
            </a:r>
          </a:p>
          <a:p>
            <a:pPr lvl="1"/>
            <a:r>
              <a:rPr lang="en-US" dirty="0"/>
              <a:t>Promoted industrial growth</a:t>
            </a:r>
          </a:p>
          <a:p>
            <a:r>
              <a:rPr lang="en-US" dirty="0"/>
              <a:t>Rise of various manufacturing industries (e.g., textiles, tobacco, furniture, steel)</a:t>
            </a:r>
          </a:p>
        </p:txBody>
      </p:sp>
    </p:spTree>
    <p:extLst>
      <p:ext uri="{BB962C8B-B14F-4D97-AF65-F5344CB8AC3E}">
        <p14:creationId xmlns:p14="http://schemas.microsoft.com/office/powerpoint/2010/main" val="2733983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2F4AA-4C1A-41CB-B039-2DD3EE1AE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new south and the problem of 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8ECE7-EDED-4888-868E-432DFA4CA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Agriculture remained the mainstay of the region’s economy</a:t>
            </a:r>
          </a:p>
          <a:p>
            <a:r>
              <a:rPr lang="en-US" dirty="0"/>
              <a:t>Industries offered low-paying jobs</a:t>
            </a:r>
          </a:p>
          <a:p>
            <a:r>
              <a:rPr lang="en-US" dirty="0"/>
              <a:t>Men, women, children moved into wage work</a:t>
            </a:r>
          </a:p>
          <a:p>
            <a:r>
              <a:rPr lang="en-US" dirty="0"/>
              <a:t>Turn of the 20</a:t>
            </a:r>
            <a:r>
              <a:rPr lang="en-US" baseline="30000" dirty="0"/>
              <a:t>th</a:t>
            </a:r>
            <a:r>
              <a:rPr lang="en-US" dirty="0"/>
              <a:t> century: ¼ of southern mill workers were children aged 6 to 16</a:t>
            </a:r>
          </a:p>
          <a:p>
            <a:r>
              <a:rPr lang="en-US" dirty="0"/>
              <a:t>New factory jobs were racially segregated</a:t>
            </a:r>
          </a:p>
          <a:p>
            <a:pPr lvl="1"/>
            <a:r>
              <a:rPr lang="en-US" dirty="0"/>
              <a:t>Better paying jobs for whites</a:t>
            </a:r>
          </a:p>
          <a:p>
            <a:pPr lvl="1"/>
            <a:r>
              <a:rPr lang="en-US" dirty="0"/>
              <a:t>Most dangerous, labor-intensive, dirtiest, and lowest-paying positions for African-Americans</a:t>
            </a:r>
          </a:p>
        </p:txBody>
      </p:sp>
    </p:spTree>
    <p:extLst>
      <p:ext uri="{BB962C8B-B14F-4D97-AF65-F5344CB8AC3E}">
        <p14:creationId xmlns:p14="http://schemas.microsoft.com/office/powerpoint/2010/main" val="1743018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F3856-A49A-45B9-A225-F45EC344F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Gender, religion, and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34764-DD07-4784-91BD-0E2202E8D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Churches wondered about the compatibility of large fortunes with Christian values</a:t>
            </a:r>
          </a:p>
          <a:p>
            <a:r>
              <a:rPr lang="en-US" dirty="0"/>
              <a:t>1889: Andrew Carnegie claimed the true answer for the temporary unequal distribution of wealth was the moral obligation of the rich to give to charity</a:t>
            </a:r>
          </a:p>
          <a:p>
            <a:r>
              <a:rPr lang="en-US" dirty="0"/>
              <a:t>Economic and social changes of the late 19</a:t>
            </a:r>
            <a:r>
              <a:rPr lang="en-US" baseline="30000" dirty="0"/>
              <a:t>th</a:t>
            </a:r>
            <a:r>
              <a:rPr lang="en-US" dirty="0"/>
              <a:t> and early 20</a:t>
            </a:r>
            <a:r>
              <a:rPr lang="en-US" baseline="30000" dirty="0"/>
              <a:t>th</a:t>
            </a:r>
            <a:r>
              <a:rPr lang="en-US" dirty="0"/>
              <a:t> centuries challenged traditional gender norms</a:t>
            </a:r>
          </a:p>
          <a:p>
            <a:r>
              <a:rPr lang="en-US" dirty="0"/>
              <a:t>Women vied for equal rights</a:t>
            </a:r>
          </a:p>
          <a:p>
            <a:pPr lvl="1"/>
            <a:r>
              <a:rPr lang="en-US" dirty="0"/>
              <a:t>Became activists</a:t>
            </a:r>
          </a:p>
          <a:p>
            <a:pPr lvl="1"/>
            <a:r>
              <a:rPr lang="en-US" dirty="0"/>
              <a:t>Launched labor rights campaigns</a:t>
            </a:r>
          </a:p>
          <a:p>
            <a:pPr lvl="1"/>
            <a:r>
              <a:rPr lang="en-US" dirty="0"/>
              <a:t>Bolstered the suffrage movement</a:t>
            </a:r>
          </a:p>
        </p:txBody>
      </p:sp>
    </p:spTree>
    <p:extLst>
      <p:ext uri="{BB962C8B-B14F-4D97-AF65-F5344CB8AC3E}">
        <p14:creationId xmlns:p14="http://schemas.microsoft.com/office/powerpoint/2010/main" val="2725296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07097-8994-4B1B-9054-6EC5F6EF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Gender, religion, and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1995D-2C53-494C-8F76-EBB264373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Young women pushed back against social mores through premarital sexual exploration</a:t>
            </a:r>
          </a:p>
          <a:p>
            <a:r>
              <a:rPr lang="en-US" dirty="0"/>
              <a:t>Generational differences provoked shifting gender norms</a:t>
            </a:r>
          </a:p>
          <a:p>
            <a:pPr lvl="1"/>
            <a:r>
              <a:rPr lang="en-US" dirty="0"/>
              <a:t>Donned new fashions</a:t>
            </a:r>
          </a:p>
          <a:p>
            <a:pPr lvl="1"/>
            <a:r>
              <a:rPr lang="en-US" dirty="0"/>
              <a:t>Enjoyed the delights of the city</a:t>
            </a:r>
          </a:p>
          <a:p>
            <a:pPr lvl="1"/>
            <a:r>
              <a:rPr lang="en-US" dirty="0"/>
              <a:t>Loose fashions: corsets relaxed and hemlines rose</a:t>
            </a:r>
          </a:p>
          <a:p>
            <a:r>
              <a:rPr lang="en-US" dirty="0"/>
              <a:t>Women’s work against alcohol (temperance movement)</a:t>
            </a:r>
          </a:p>
          <a:p>
            <a:r>
              <a:rPr lang="en-US" dirty="0"/>
              <a:t>Settlement house workers (e.g., Jane Addams)</a:t>
            </a:r>
          </a:p>
          <a:p>
            <a:pPr lvl="1"/>
            <a:r>
              <a:rPr lang="en-US" dirty="0"/>
              <a:t>Sought to impart a middle-class education on immigrant and working-class women</a:t>
            </a:r>
          </a:p>
          <a:p>
            <a:pPr lvl="1"/>
            <a:r>
              <a:rPr lang="en-US" dirty="0"/>
              <a:t>Established settlement homes</a:t>
            </a:r>
          </a:p>
          <a:p>
            <a:r>
              <a:rPr lang="en-US" dirty="0"/>
              <a:t>“Scientific motherhood”: the science of hygiene was deployed as a method of uplifting and moralizing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809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DD736-CF46-43D9-93AF-6A13EA061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Gender, religion, and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E5772-37A2-423B-9F7A-5CEA8A60A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Churches too worried about feminization</a:t>
            </a:r>
          </a:p>
          <a:p>
            <a:r>
              <a:rPr lang="en-US" dirty="0"/>
              <a:t>Advocates of a muscular Christianity sought to stiffen young men’s backbones by putting them in touch with their primal manliness</a:t>
            </a:r>
          </a:p>
          <a:p>
            <a:pPr lvl="1"/>
            <a:r>
              <a:rPr lang="en-US" dirty="0"/>
              <a:t>Founded summer camps and outdoor boys’ clubs</a:t>
            </a:r>
          </a:p>
          <a:p>
            <a:pPr lvl="1"/>
            <a:r>
              <a:rPr lang="en-US" dirty="0"/>
              <a:t>Young Men’s Christian Association (YMCA) built gymnasiums where youth could strengthen their bodies as well as their spirits</a:t>
            </a:r>
          </a:p>
          <a:p>
            <a:pPr lvl="1"/>
            <a:r>
              <a:rPr lang="en-US" dirty="0"/>
              <a:t>YMCA leader coined the term bodybuilding</a:t>
            </a:r>
          </a:p>
          <a:p>
            <a:r>
              <a:rPr lang="en-US" dirty="0"/>
              <a:t>Gilded age men were encouraged to embrace the masculinity connected with nationalism, militarism, imperialism</a:t>
            </a:r>
          </a:p>
        </p:txBody>
      </p:sp>
    </p:spTree>
    <p:extLst>
      <p:ext uri="{BB962C8B-B14F-4D97-AF65-F5344CB8AC3E}">
        <p14:creationId xmlns:p14="http://schemas.microsoft.com/office/powerpoint/2010/main" val="925899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7C2DB-E8AF-402D-9722-B8F2626E4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Gender, Religion, and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AEA5D-711F-42EB-99A4-8A1CCD00F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forms of mass culture in the 20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pPr lvl="1"/>
            <a:r>
              <a:rPr lang="en-US" dirty="0"/>
              <a:t>Vaudeville: travelling shows featuring comedians, musicians, actors, jugglers, and other talents</a:t>
            </a:r>
          </a:p>
          <a:p>
            <a:pPr lvl="1"/>
            <a:r>
              <a:rPr lang="en-US" dirty="0"/>
              <a:t>Phonograph</a:t>
            </a:r>
          </a:p>
          <a:p>
            <a:pPr lvl="1"/>
            <a:r>
              <a:rPr lang="en-US" dirty="0"/>
              <a:t>Motion pictures</a:t>
            </a:r>
          </a:p>
          <a:p>
            <a:pPr lvl="1"/>
            <a:r>
              <a:rPr lang="en-US" dirty="0"/>
              <a:t>Professional boxing</a:t>
            </a:r>
            <a:r>
              <a:rPr lang="en-US"/>
              <a:t>, basebal</a:t>
            </a:r>
            <a:r>
              <a:rPr lang="en-US" dirty="0"/>
              <a:t>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8708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193</TotalTime>
  <Words>1112</Words>
  <Application>Microsoft Office PowerPoint</Application>
  <PresentationFormat>Widescreen</PresentationFormat>
  <Paragraphs>119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Gill Sans MT</vt:lpstr>
      <vt:lpstr>Gallery</vt:lpstr>
      <vt:lpstr>Life in Industrial America</vt:lpstr>
      <vt:lpstr>Industrialization &amp; technological innovation</vt:lpstr>
      <vt:lpstr>Industrialization &amp; technological innovation</vt:lpstr>
      <vt:lpstr>Industrialization &amp; technological innovation</vt:lpstr>
      <vt:lpstr>Industrialization &amp; technological innovation</vt:lpstr>
      <vt:lpstr>Immigration and urbanization</vt:lpstr>
      <vt:lpstr>The new south and the problem of race</vt:lpstr>
      <vt:lpstr>The new south and the problem of race</vt:lpstr>
      <vt:lpstr>The new south and the problem of race</vt:lpstr>
      <vt:lpstr>The new south and the problem of race</vt:lpstr>
      <vt:lpstr>The new south and the problem of race</vt:lpstr>
      <vt:lpstr>Gender, religion, and culture</vt:lpstr>
      <vt:lpstr>Gender, religion, and culture</vt:lpstr>
      <vt:lpstr>Gender, religion, and culture</vt:lpstr>
      <vt:lpstr>Gender, Religion, and culture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in Industrial America</dc:title>
  <dc:creator>asia PIPKINS</dc:creator>
  <cp:lastModifiedBy>asia PIPKINS</cp:lastModifiedBy>
  <cp:revision>15</cp:revision>
  <dcterms:created xsi:type="dcterms:W3CDTF">2020-04-21T17:17:11Z</dcterms:created>
  <dcterms:modified xsi:type="dcterms:W3CDTF">2020-04-21T20:30:19Z</dcterms:modified>
</cp:coreProperties>
</file>